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5156" r:id="rId2"/>
  </p:sldIdLst>
  <p:sldSz cx="12192000" cy="6858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9A"/>
    <a:srgbClr val="5E178B"/>
    <a:srgbClr val="FFFFFF"/>
    <a:srgbClr val="21B96D"/>
    <a:srgbClr val="AAE571"/>
    <a:srgbClr val="76E3FF"/>
    <a:srgbClr val="FF7474"/>
    <a:srgbClr val="EAEAEA"/>
    <a:srgbClr val="B2B2B2"/>
    <a:srgbClr val="00AA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91" autoAdjust="0"/>
    <p:restoredTop sz="93012" autoAdjust="0"/>
  </p:normalViewPr>
  <p:slideViewPr>
    <p:cSldViewPr snapToGrid="0">
      <p:cViewPr>
        <p:scale>
          <a:sx n="70" d="100"/>
          <a:sy n="70" d="100"/>
        </p:scale>
        <p:origin x="692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 panose="020F0502020204030204"/>
      </a:defRPr>
    </a:lvl1pPr>
    <a:lvl2pPr indent="228600" latinLnBrk="0">
      <a:defRPr sz="1200">
        <a:latin typeface="+mn-lt"/>
        <a:ea typeface="+mn-ea"/>
        <a:cs typeface="+mn-cs"/>
        <a:sym typeface="Calibri" panose="020F0502020204030204"/>
      </a:defRPr>
    </a:lvl2pPr>
    <a:lvl3pPr indent="457200" latinLnBrk="0">
      <a:defRPr sz="1200">
        <a:latin typeface="+mn-lt"/>
        <a:ea typeface="+mn-ea"/>
        <a:cs typeface="+mn-cs"/>
        <a:sym typeface="Calibri" panose="020F0502020204030204"/>
      </a:defRPr>
    </a:lvl3pPr>
    <a:lvl4pPr indent="685800" latinLnBrk="0">
      <a:defRPr sz="1200">
        <a:latin typeface="+mn-lt"/>
        <a:ea typeface="+mn-ea"/>
        <a:cs typeface="+mn-cs"/>
        <a:sym typeface="Calibri" panose="020F0502020204030204"/>
      </a:defRPr>
    </a:lvl4pPr>
    <a:lvl5pPr indent="914400" latinLnBrk="0">
      <a:defRPr sz="1200">
        <a:latin typeface="+mn-lt"/>
        <a:ea typeface="+mn-ea"/>
        <a:cs typeface="+mn-cs"/>
        <a:sym typeface="Calibri" panose="020F0502020204030204"/>
      </a:defRPr>
    </a:lvl5pPr>
    <a:lvl6pPr indent="1143000" latinLnBrk="0">
      <a:defRPr sz="1200">
        <a:latin typeface="+mn-lt"/>
        <a:ea typeface="+mn-ea"/>
        <a:cs typeface="+mn-cs"/>
        <a:sym typeface="Calibri" panose="020F0502020204030204"/>
      </a:defRPr>
    </a:lvl6pPr>
    <a:lvl7pPr indent="1371600" latinLnBrk="0">
      <a:defRPr sz="1200">
        <a:latin typeface="+mn-lt"/>
        <a:ea typeface="+mn-ea"/>
        <a:cs typeface="+mn-cs"/>
        <a:sym typeface="Calibri" panose="020F0502020204030204"/>
      </a:defRPr>
    </a:lvl7pPr>
    <a:lvl8pPr indent="1600200" latinLnBrk="0">
      <a:defRPr sz="1200">
        <a:latin typeface="+mn-lt"/>
        <a:ea typeface="+mn-ea"/>
        <a:cs typeface="+mn-cs"/>
        <a:sym typeface="Calibri" panose="020F0502020204030204"/>
      </a:defRPr>
    </a:lvl8pPr>
    <a:lvl9pPr indent="1828800" latinLnBrk="0">
      <a:defRPr sz="1200">
        <a:latin typeface="+mn-lt"/>
        <a:ea typeface="+mn-ea"/>
        <a:cs typeface="+mn-cs"/>
        <a:sym typeface="Calibri" panose="020F050202020403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1CD304-4185-591D-C387-2832B96C77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4"/>
          <a:stretch/>
        </p:blipFill>
        <p:spPr>
          <a:xfrm>
            <a:off x="0" y="0"/>
            <a:ext cx="12204192" cy="6316134"/>
          </a:xfrm>
          <a:prstGeom prst="rect">
            <a:avLst/>
          </a:prstGeom>
        </p:spPr>
      </p:pic>
      <p:sp>
        <p:nvSpPr>
          <p:cNvPr id="17" name="Google Shape;89;p1"/>
          <p:cNvSpPr/>
          <p:nvPr/>
        </p:nvSpPr>
        <p:spPr>
          <a:xfrm>
            <a:off x="0" y="6536183"/>
            <a:ext cx="12192000" cy="321817"/>
          </a:xfrm>
          <a:prstGeom prst="rect">
            <a:avLst/>
          </a:prstGeom>
          <a:solidFill>
            <a:srgbClr val="3031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lnSpc>
                <a:spcPct val="90000"/>
              </a:lnSpc>
              <a:defRPr sz="4000">
                <a:solidFill>
                  <a:srgbClr val="03C7C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pic>
        <p:nvPicPr>
          <p:cNvPr id="19" name="Picture 2" descr="Picture 2"/>
          <p:cNvPicPr>
            <a:picLocks noChangeAspect="1"/>
          </p:cNvPicPr>
          <p:nvPr/>
        </p:nvPicPr>
        <p:blipFill>
          <a:blip r:embed="rId3"/>
          <a:srcRect r="22786" b="39486"/>
          <a:stretch>
            <a:fillRect/>
          </a:stretch>
        </p:blipFill>
        <p:spPr>
          <a:xfrm>
            <a:off x="-47431" y="99"/>
            <a:ext cx="1930020" cy="107899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2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FA15B27-731D-A67A-B60C-9C47A3588EB4}"/>
              </a:ext>
            </a:extLst>
          </p:cNvPr>
          <p:cNvSpPr txBox="1"/>
          <p:nvPr userDrawn="1"/>
        </p:nvSpPr>
        <p:spPr>
          <a:xfrm>
            <a:off x="136797" y="6547655"/>
            <a:ext cx="12100560" cy="30777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MY" dirty="0"/>
              <a:t>PROGRAM SCHEDULE                                                                                          SMART SERVICES OPERATORS</a:t>
            </a:r>
            <a:r>
              <a:rPr dirty="0"/>
              <a:t>                                                                            </a:t>
            </a:r>
            <a:r>
              <a:rPr lang="en-MY" dirty="0"/>
              <a:t>      </a:t>
            </a:r>
            <a:r>
              <a:rPr dirty="0"/>
              <a:t>Rev </a:t>
            </a:r>
            <a:r>
              <a:rPr lang="en-US" dirty="0"/>
              <a:t> JUL</a:t>
            </a:r>
            <a:r>
              <a:rPr lang="en-MY" dirty="0"/>
              <a:t> </a:t>
            </a:r>
            <a:r>
              <a:rPr dirty="0"/>
              <a:t>202</a:t>
            </a:r>
            <a:r>
              <a:rPr lang="en-US" dirty="0"/>
              <a:t>5</a:t>
            </a:r>
            <a:r>
              <a:rPr dirty="0"/>
              <a:t>                    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84F2E2-2EBB-CCCE-CD9E-D289C70493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4"/>
          <a:stretch/>
        </p:blipFill>
        <p:spPr>
          <a:xfrm>
            <a:off x="0" y="0"/>
            <a:ext cx="12204192" cy="6316134"/>
          </a:xfrm>
          <a:prstGeom prst="rect">
            <a:avLst/>
          </a:prstGeom>
        </p:spPr>
      </p:pic>
      <p:sp>
        <p:nvSpPr>
          <p:cNvPr id="40" name="Google Shape;89;p1"/>
          <p:cNvSpPr/>
          <p:nvPr/>
        </p:nvSpPr>
        <p:spPr>
          <a:xfrm>
            <a:off x="0" y="6536183"/>
            <a:ext cx="12192000" cy="321817"/>
          </a:xfrm>
          <a:prstGeom prst="rect">
            <a:avLst/>
          </a:prstGeom>
          <a:solidFill>
            <a:srgbClr val="3031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lnSpc>
                <a:spcPct val="90000"/>
              </a:lnSpc>
              <a:defRPr sz="4000">
                <a:solidFill>
                  <a:srgbClr val="03C7C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pic>
        <p:nvPicPr>
          <p:cNvPr id="42" name="Picture 2" descr="Picture 2"/>
          <p:cNvPicPr>
            <a:picLocks noChangeAspect="1"/>
          </p:cNvPicPr>
          <p:nvPr/>
        </p:nvPicPr>
        <p:blipFill>
          <a:blip r:embed="rId3"/>
          <a:srcRect r="22786" b="39486"/>
          <a:stretch>
            <a:fillRect/>
          </a:stretch>
        </p:blipFill>
        <p:spPr>
          <a:xfrm>
            <a:off x="-47431" y="99"/>
            <a:ext cx="1930020" cy="107899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45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575945" y="3635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3265" y="3088957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AE0C2C1C-B649-B08A-67BF-0123BB2A1A2B}"/>
              </a:ext>
            </a:extLst>
          </p:cNvPr>
          <p:cNvSpPr txBox="1"/>
          <p:nvPr userDrawn="1"/>
        </p:nvSpPr>
        <p:spPr>
          <a:xfrm>
            <a:off x="136797" y="6547655"/>
            <a:ext cx="12100560" cy="30777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MY" dirty="0"/>
              <a:t>PROGRAM SCHEDULE                                                                                          SMART SERVICES OPERATORS</a:t>
            </a:r>
            <a:r>
              <a:rPr dirty="0"/>
              <a:t>                                                                            </a:t>
            </a:r>
            <a:r>
              <a:rPr lang="en-MY" dirty="0"/>
              <a:t>      </a:t>
            </a:r>
            <a:r>
              <a:rPr dirty="0"/>
              <a:t>Rev </a:t>
            </a:r>
            <a:r>
              <a:rPr lang="en-US" dirty="0"/>
              <a:t> Feb 25</a:t>
            </a:r>
            <a:r>
              <a:rPr lang="en-MY" dirty="0"/>
              <a:t> </a:t>
            </a:r>
            <a:r>
              <a:rPr dirty="0"/>
              <a:t>202</a:t>
            </a:r>
            <a:r>
              <a:rPr lang="en-US" dirty="0"/>
              <a:t>5</a:t>
            </a:r>
            <a:r>
              <a:rPr dirty="0"/>
              <a:t>                    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0DBE8C-019F-209E-B144-078C49AA1C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4"/>
          <a:stretch/>
        </p:blipFill>
        <p:spPr>
          <a:xfrm>
            <a:off x="0" y="0"/>
            <a:ext cx="12204192" cy="6316134"/>
          </a:xfrm>
          <a:prstGeom prst="rect">
            <a:avLst/>
          </a:prstGeom>
        </p:spPr>
      </p:pic>
      <p:sp>
        <p:nvSpPr>
          <p:cNvPr id="54" name="Google Shape;89;p1"/>
          <p:cNvSpPr/>
          <p:nvPr/>
        </p:nvSpPr>
        <p:spPr>
          <a:xfrm>
            <a:off x="0" y="6536183"/>
            <a:ext cx="12192000" cy="321817"/>
          </a:xfrm>
          <a:prstGeom prst="rect">
            <a:avLst/>
          </a:prstGeom>
          <a:solidFill>
            <a:srgbClr val="3031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lnSpc>
                <a:spcPct val="90000"/>
              </a:lnSpc>
              <a:defRPr sz="4000">
                <a:solidFill>
                  <a:srgbClr val="03C7C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pic>
        <p:nvPicPr>
          <p:cNvPr id="56" name="Picture 2" descr="Picture 2"/>
          <p:cNvPicPr>
            <a:picLocks noChangeAspect="1"/>
          </p:cNvPicPr>
          <p:nvPr/>
        </p:nvPicPr>
        <p:blipFill>
          <a:blip r:embed="rId3"/>
          <a:srcRect r="22786" b="39486"/>
          <a:stretch>
            <a:fillRect/>
          </a:stretch>
        </p:blipFill>
        <p:spPr>
          <a:xfrm>
            <a:off x="-47431" y="99"/>
            <a:ext cx="1930020" cy="107899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59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52EBFF33-61A3-937C-1246-002431456908}"/>
              </a:ext>
            </a:extLst>
          </p:cNvPr>
          <p:cNvSpPr txBox="1"/>
          <p:nvPr userDrawn="1"/>
        </p:nvSpPr>
        <p:spPr>
          <a:xfrm>
            <a:off x="136797" y="6547655"/>
            <a:ext cx="12100560" cy="30777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MY" dirty="0"/>
              <a:t>PROGRAM SCHEDULE                                                                                          SMART SERVICES OPERATORS</a:t>
            </a:r>
            <a:r>
              <a:rPr dirty="0"/>
              <a:t>                                                                            </a:t>
            </a:r>
            <a:r>
              <a:rPr lang="en-MY" dirty="0"/>
              <a:t>      </a:t>
            </a:r>
            <a:r>
              <a:rPr dirty="0"/>
              <a:t>Rev </a:t>
            </a:r>
            <a:r>
              <a:rPr lang="en-US" dirty="0"/>
              <a:t> Feb 25</a:t>
            </a:r>
            <a:r>
              <a:rPr lang="en-MY" dirty="0"/>
              <a:t> </a:t>
            </a:r>
            <a:r>
              <a:rPr dirty="0"/>
              <a:t>202</a:t>
            </a:r>
            <a:r>
              <a:rPr lang="en-US" dirty="0"/>
              <a:t>5</a:t>
            </a:r>
            <a:r>
              <a:rPr dirty="0"/>
              <a:t>                    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7CF819-2939-0062-E417-3B26FC8E5C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4"/>
          <a:stretch/>
        </p:blipFill>
        <p:spPr>
          <a:xfrm>
            <a:off x="0" y="0"/>
            <a:ext cx="12204192" cy="6316134"/>
          </a:xfrm>
          <a:prstGeom prst="rect">
            <a:avLst/>
          </a:prstGeom>
        </p:spPr>
      </p:pic>
      <p:sp>
        <p:nvSpPr>
          <p:cNvPr id="68" name="Google Shape;89;p1"/>
          <p:cNvSpPr/>
          <p:nvPr/>
        </p:nvSpPr>
        <p:spPr>
          <a:xfrm>
            <a:off x="0" y="6536183"/>
            <a:ext cx="12192000" cy="321817"/>
          </a:xfrm>
          <a:prstGeom prst="rect">
            <a:avLst/>
          </a:prstGeom>
          <a:solidFill>
            <a:srgbClr val="3031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lnSpc>
                <a:spcPct val="90000"/>
              </a:lnSpc>
              <a:defRPr sz="4000">
                <a:solidFill>
                  <a:srgbClr val="03C7C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pic>
        <p:nvPicPr>
          <p:cNvPr id="70" name="Picture 2" descr="Picture 2"/>
          <p:cNvPicPr>
            <a:picLocks noChangeAspect="1"/>
          </p:cNvPicPr>
          <p:nvPr/>
        </p:nvPicPr>
        <p:blipFill>
          <a:blip r:embed="rId3"/>
          <a:srcRect r="22786" b="39486"/>
          <a:stretch>
            <a:fillRect/>
          </a:stretch>
        </p:blipFill>
        <p:spPr>
          <a:xfrm>
            <a:off x="-47431" y="99"/>
            <a:ext cx="1930020" cy="107899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73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856A3E60-5FDE-231B-7F82-6ACB7643C055}"/>
              </a:ext>
            </a:extLst>
          </p:cNvPr>
          <p:cNvSpPr txBox="1"/>
          <p:nvPr userDrawn="1"/>
        </p:nvSpPr>
        <p:spPr>
          <a:xfrm>
            <a:off x="136797" y="6547655"/>
            <a:ext cx="12100560" cy="30777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MY" dirty="0"/>
              <a:t>PROGRAM SCHEDULE                                                                                          SMART SERVICES OPERATORS</a:t>
            </a:r>
            <a:r>
              <a:rPr dirty="0"/>
              <a:t>                                                                            </a:t>
            </a:r>
            <a:r>
              <a:rPr lang="en-MY" dirty="0"/>
              <a:t>      </a:t>
            </a:r>
            <a:r>
              <a:rPr dirty="0"/>
              <a:t>Rev </a:t>
            </a:r>
            <a:r>
              <a:rPr lang="en-US" dirty="0"/>
              <a:t> Feb 25</a:t>
            </a:r>
            <a:r>
              <a:rPr lang="en-MY" dirty="0"/>
              <a:t> </a:t>
            </a:r>
            <a:r>
              <a:rPr dirty="0"/>
              <a:t>202</a:t>
            </a:r>
            <a:r>
              <a:rPr lang="en-US" dirty="0"/>
              <a:t>5</a:t>
            </a:r>
            <a:r>
              <a:rPr dirty="0"/>
              <a:t>                    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6D9A30-EA6E-EC32-602E-C7E093E7FD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4"/>
          <a:stretch/>
        </p:blipFill>
        <p:spPr>
          <a:xfrm>
            <a:off x="0" y="0"/>
            <a:ext cx="12204192" cy="6316134"/>
          </a:xfrm>
          <a:prstGeom prst="rect">
            <a:avLst/>
          </a:prstGeom>
        </p:spPr>
      </p:pic>
      <p:sp>
        <p:nvSpPr>
          <p:cNvPr id="108" name="Google Shape;89;p1"/>
          <p:cNvSpPr/>
          <p:nvPr/>
        </p:nvSpPr>
        <p:spPr>
          <a:xfrm>
            <a:off x="0" y="6536183"/>
            <a:ext cx="12192000" cy="321817"/>
          </a:xfrm>
          <a:prstGeom prst="rect">
            <a:avLst/>
          </a:prstGeom>
          <a:solidFill>
            <a:srgbClr val="3031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lnSpc>
                <a:spcPct val="90000"/>
              </a:lnSpc>
              <a:defRPr sz="4000">
                <a:solidFill>
                  <a:srgbClr val="03C7C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pic>
        <p:nvPicPr>
          <p:cNvPr id="110" name="Picture 2" descr="Picture 2"/>
          <p:cNvPicPr>
            <a:picLocks noChangeAspect="1"/>
          </p:cNvPicPr>
          <p:nvPr/>
        </p:nvPicPr>
        <p:blipFill>
          <a:blip r:embed="rId3"/>
          <a:srcRect r="22786" b="39486"/>
          <a:stretch>
            <a:fillRect/>
          </a:stretch>
        </p:blipFill>
        <p:spPr>
          <a:xfrm>
            <a:off x="-47431" y="99"/>
            <a:ext cx="1930020" cy="107899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113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4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3C04C603-D95D-2181-F04D-3B62981FDBE2}"/>
              </a:ext>
            </a:extLst>
          </p:cNvPr>
          <p:cNvSpPr txBox="1"/>
          <p:nvPr userDrawn="1"/>
        </p:nvSpPr>
        <p:spPr>
          <a:xfrm>
            <a:off x="136797" y="6547655"/>
            <a:ext cx="12100560" cy="30777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MY" dirty="0"/>
              <a:t>PROGRAM SCHEDULE                                                                                          SMART SERVICES OPERATORS</a:t>
            </a:r>
            <a:r>
              <a:rPr dirty="0"/>
              <a:t>                                                                            </a:t>
            </a:r>
            <a:r>
              <a:rPr lang="en-MY" dirty="0"/>
              <a:t>      </a:t>
            </a:r>
            <a:r>
              <a:rPr dirty="0"/>
              <a:t>Rev </a:t>
            </a:r>
            <a:r>
              <a:rPr lang="en-US" dirty="0"/>
              <a:t> Feb 25</a:t>
            </a:r>
            <a:r>
              <a:rPr lang="en-MY" dirty="0"/>
              <a:t> </a:t>
            </a:r>
            <a:r>
              <a:rPr dirty="0"/>
              <a:t>202</a:t>
            </a:r>
            <a:r>
              <a:rPr lang="en-US" dirty="0"/>
              <a:t>5</a:t>
            </a:r>
            <a:r>
              <a:rPr dirty="0"/>
              <a:t>                    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1B8886-D201-2894-D1F5-AB6C03894C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4"/>
          <a:stretch/>
        </p:blipFill>
        <p:spPr>
          <a:xfrm>
            <a:off x="0" y="0"/>
            <a:ext cx="12204192" cy="6316134"/>
          </a:xfrm>
          <a:prstGeom prst="rect">
            <a:avLst/>
          </a:prstGeom>
        </p:spPr>
      </p:pic>
      <p:sp>
        <p:nvSpPr>
          <p:cNvPr id="123" name="Google Shape;89;p1"/>
          <p:cNvSpPr/>
          <p:nvPr/>
        </p:nvSpPr>
        <p:spPr>
          <a:xfrm>
            <a:off x="0" y="6536183"/>
            <a:ext cx="12192000" cy="321817"/>
          </a:xfrm>
          <a:prstGeom prst="rect">
            <a:avLst/>
          </a:prstGeom>
          <a:solidFill>
            <a:srgbClr val="3031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lnSpc>
                <a:spcPct val="90000"/>
              </a:lnSpc>
              <a:defRPr sz="4000">
                <a:solidFill>
                  <a:srgbClr val="03C7C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pic>
        <p:nvPicPr>
          <p:cNvPr id="125" name="Picture 2" descr="Picture 2"/>
          <p:cNvPicPr>
            <a:picLocks noChangeAspect="1"/>
          </p:cNvPicPr>
          <p:nvPr/>
        </p:nvPicPr>
        <p:blipFill>
          <a:blip r:embed="rId3"/>
          <a:srcRect r="22786" b="39486"/>
          <a:stretch>
            <a:fillRect/>
          </a:stretch>
        </p:blipFill>
        <p:spPr>
          <a:xfrm>
            <a:off x="-47431" y="99"/>
            <a:ext cx="1930020" cy="107899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12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29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3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678FDE67-D8B1-5C13-1EB7-7DFE995BFFC4}"/>
              </a:ext>
            </a:extLst>
          </p:cNvPr>
          <p:cNvSpPr txBox="1"/>
          <p:nvPr userDrawn="1"/>
        </p:nvSpPr>
        <p:spPr>
          <a:xfrm>
            <a:off x="136797" y="6547655"/>
            <a:ext cx="12100560" cy="30777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MY" dirty="0"/>
              <a:t>PROGRAM SCHEDULE                                                                                          SMART SERVICES OPERATORS</a:t>
            </a:r>
            <a:r>
              <a:rPr dirty="0"/>
              <a:t>                                                                            </a:t>
            </a:r>
            <a:r>
              <a:rPr lang="en-MY" dirty="0"/>
              <a:t>      </a:t>
            </a:r>
            <a:r>
              <a:rPr dirty="0"/>
              <a:t>Rev </a:t>
            </a:r>
            <a:r>
              <a:rPr lang="en-US" dirty="0"/>
              <a:t> Feb 25</a:t>
            </a:r>
            <a:r>
              <a:rPr lang="en-MY" dirty="0"/>
              <a:t> </a:t>
            </a:r>
            <a:r>
              <a:rPr dirty="0"/>
              <a:t>202</a:t>
            </a:r>
            <a:r>
              <a:rPr lang="en-US" dirty="0"/>
              <a:t>5</a:t>
            </a:r>
            <a:r>
              <a:rPr dirty="0"/>
              <a:t>                    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0E0B67-3874-9275-3925-5C5D409BE2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4"/>
          <a:stretch/>
        </p:blipFill>
        <p:spPr>
          <a:xfrm>
            <a:off x="0" y="0"/>
            <a:ext cx="12204192" cy="6316134"/>
          </a:xfrm>
          <a:prstGeom prst="rect">
            <a:avLst/>
          </a:prstGeom>
        </p:spPr>
      </p:pic>
      <p:sp>
        <p:nvSpPr>
          <p:cNvPr id="138" name="Google Shape;89;p1"/>
          <p:cNvSpPr/>
          <p:nvPr/>
        </p:nvSpPr>
        <p:spPr>
          <a:xfrm>
            <a:off x="0" y="6536183"/>
            <a:ext cx="12192000" cy="321817"/>
          </a:xfrm>
          <a:prstGeom prst="rect">
            <a:avLst/>
          </a:prstGeom>
          <a:solidFill>
            <a:srgbClr val="3031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lnSpc>
                <a:spcPct val="90000"/>
              </a:lnSpc>
              <a:defRPr sz="4000">
                <a:solidFill>
                  <a:srgbClr val="03C7C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pic>
        <p:nvPicPr>
          <p:cNvPr id="140" name="Picture 2" descr="Picture 2"/>
          <p:cNvPicPr>
            <a:picLocks noChangeAspect="1"/>
          </p:cNvPicPr>
          <p:nvPr/>
        </p:nvPicPr>
        <p:blipFill>
          <a:blip r:embed="rId3"/>
          <a:srcRect r="22786" b="39486"/>
          <a:stretch>
            <a:fillRect/>
          </a:stretch>
        </p:blipFill>
        <p:spPr>
          <a:xfrm>
            <a:off x="-47431" y="99"/>
            <a:ext cx="1930020" cy="107899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143" name="Picture Placeholder 3"/>
          <p:cNvSpPr>
            <a:spLocks noGrp="1"/>
          </p:cNvSpPr>
          <p:nvPr>
            <p:ph type="pic" sz="half" idx="21"/>
          </p:nvPr>
        </p:nvSpPr>
        <p:spPr>
          <a:xfrm>
            <a:off x="0" y="0"/>
            <a:ext cx="4053840" cy="489966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E6524914-630B-ED4F-6BEF-80C63235AC03}"/>
              </a:ext>
            </a:extLst>
          </p:cNvPr>
          <p:cNvSpPr txBox="1"/>
          <p:nvPr userDrawn="1"/>
        </p:nvSpPr>
        <p:spPr>
          <a:xfrm>
            <a:off x="136797" y="6547655"/>
            <a:ext cx="12100560" cy="30777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MY" dirty="0"/>
              <a:t>PROGRAM SCHEDULE                                                                                          SMART SERVICES OPERATORS</a:t>
            </a:r>
            <a:r>
              <a:rPr dirty="0"/>
              <a:t>                                                                            </a:t>
            </a:r>
            <a:r>
              <a:rPr lang="en-MY" dirty="0"/>
              <a:t>      </a:t>
            </a:r>
            <a:r>
              <a:rPr dirty="0"/>
              <a:t>Rev </a:t>
            </a:r>
            <a:r>
              <a:rPr lang="en-US" dirty="0"/>
              <a:t> Feb 25</a:t>
            </a:r>
            <a:r>
              <a:rPr lang="en-MY" dirty="0"/>
              <a:t> </a:t>
            </a:r>
            <a:r>
              <a:rPr dirty="0"/>
              <a:t>202</a:t>
            </a:r>
            <a:r>
              <a:rPr lang="en-US" dirty="0"/>
              <a:t>5</a:t>
            </a:r>
            <a:r>
              <a:rPr dirty="0"/>
              <a:t>                    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A7E2A1-1018-7C83-DFD3-DA0ECA25FB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4"/>
          <a:stretch/>
        </p:blipFill>
        <p:spPr>
          <a:xfrm>
            <a:off x="152400" y="152400"/>
            <a:ext cx="12204192" cy="6316134"/>
          </a:xfrm>
          <a:prstGeom prst="rect">
            <a:avLst/>
          </a:prstGeom>
        </p:spPr>
      </p:pic>
      <p:sp>
        <p:nvSpPr>
          <p:cNvPr id="151" name="Google Shape;89;p1"/>
          <p:cNvSpPr/>
          <p:nvPr/>
        </p:nvSpPr>
        <p:spPr>
          <a:xfrm>
            <a:off x="0" y="6536183"/>
            <a:ext cx="12192000" cy="321817"/>
          </a:xfrm>
          <a:prstGeom prst="rect">
            <a:avLst/>
          </a:prstGeom>
          <a:solidFill>
            <a:srgbClr val="3031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lnSpc>
                <a:spcPct val="90000"/>
              </a:lnSpc>
              <a:defRPr sz="4000">
                <a:solidFill>
                  <a:srgbClr val="03C7C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pic>
        <p:nvPicPr>
          <p:cNvPr id="153" name="Picture 2" descr="Picture 2"/>
          <p:cNvPicPr>
            <a:picLocks noChangeAspect="1"/>
          </p:cNvPicPr>
          <p:nvPr/>
        </p:nvPicPr>
        <p:blipFill>
          <a:blip r:embed="rId3"/>
          <a:srcRect r="22786" b="39486"/>
          <a:stretch>
            <a:fillRect/>
          </a:stretch>
        </p:blipFill>
        <p:spPr>
          <a:xfrm>
            <a:off x="-47431" y="99"/>
            <a:ext cx="1930020" cy="107899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156" name="Picture Placeholder 3"/>
          <p:cNvSpPr>
            <a:spLocks noGrp="1"/>
          </p:cNvSpPr>
          <p:nvPr>
            <p:ph type="pic" idx="21"/>
          </p:nvPr>
        </p:nvSpPr>
        <p:spPr>
          <a:xfrm>
            <a:off x="0" y="0"/>
            <a:ext cx="4968875" cy="52451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C38BE58F-9DE7-B92B-EC22-881BED206A0D}"/>
              </a:ext>
            </a:extLst>
          </p:cNvPr>
          <p:cNvSpPr txBox="1"/>
          <p:nvPr userDrawn="1"/>
        </p:nvSpPr>
        <p:spPr>
          <a:xfrm>
            <a:off x="136797" y="6547655"/>
            <a:ext cx="12100560" cy="30777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MY" dirty="0"/>
              <a:t>PROGRAM SCHEDULE                                                                                          SMART SERVICES OPERATORS</a:t>
            </a:r>
            <a:r>
              <a:rPr dirty="0"/>
              <a:t>                                                                            </a:t>
            </a:r>
            <a:r>
              <a:rPr lang="en-MY" dirty="0"/>
              <a:t>      </a:t>
            </a:r>
            <a:r>
              <a:rPr dirty="0"/>
              <a:t>Rev </a:t>
            </a:r>
            <a:r>
              <a:rPr lang="en-US" dirty="0"/>
              <a:t> Feb 25</a:t>
            </a:r>
            <a:r>
              <a:rPr lang="en-MY" dirty="0"/>
              <a:t> </a:t>
            </a:r>
            <a:r>
              <a:rPr dirty="0"/>
              <a:t>202</a:t>
            </a:r>
            <a:r>
              <a:rPr lang="en-US" dirty="0"/>
              <a:t>5</a:t>
            </a:r>
            <a:r>
              <a:rPr dirty="0"/>
              <a:t>                    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16463A-B887-6C9A-3E80-3C885DC96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4"/>
          <a:stretch/>
        </p:blipFill>
        <p:spPr>
          <a:xfrm>
            <a:off x="0" y="0"/>
            <a:ext cx="12204192" cy="6316134"/>
          </a:xfrm>
          <a:prstGeom prst="rect">
            <a:avLst/>
          </a:prstGeom>
        </p:spPr>
      </p:pic>
      <p:sp>
        <p:nvSpPr>
          <p:cNvPr id="164" name="Google Shape;89;p1"/>
          <p:cNvSpPr/>
          <p:nvPr/>
        </p:nvSpPr>
        <p:spPr>
          <a:xfrm>
            <a:off x="0" y="6536183"/>
            <a:ext cx="12192000" cy="321817"/>
          </a:xfrm>
          <a:prstGeom prst="rect">
            <a:avLst/>
          </a:prstGeom>
          <a:solidFill>
            <a:srgbClr val="3031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lnSpc>
                <a:spcPct val="90000"/>
              </a:lnSpc>
              <a:defRPr sz="4000">
                <a:solidFill>
                  <a:srgbClr val="03C7C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pic>
        <p:nvPicPr>
          <p:cNvPr id="166" name="Picture 2" descr="Picture 2"/>
          <p:cNvPicPr>
            <a:picLocks noChangeAspect="1"/>
          </p:cNvPicPr>
          <p:nvPr/>
        </p:nvPicPr>
        <p:blipFill>
          <a:blip r:embed="rId3"/>
          <a:srcRect r="22786" b="39486"/>
          <a:stretch>
            <a:fillRect/>
          </a:stretch>
        </p:blipFill>
        <p:spPr>
          <a:xfrm>
            <a:off x="-47431" y="99"/>
            <a:ext cx="1930020" cy="107899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169" name="Picture Placeholder 3"/>
          <p:cNvSpPr>
            <a:spLocks noGrp="1"/>
          </p:cNvSpPr>
          <p:nvPr>
            <p:ph type="pic" idx="21"/>
          </p:nvPr>
        </p:nvSpPr>
        <p:spPr>
          <a:xfrm>
            <a:off x="179977" y="848064"/>
            <a:ext cx="12192000" cy="3429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12B0CAF6-E598-80E8-A74A-C9AFF1B9C4D9}"/>
              </a:ext>
            </a:extLst>
          </p:cNvPr>
          <p:cNvSpPr txBox="1"/>
          <p:nvPr userDrawn="1"/>
        </p:nvSpPr>
        <p:spPr>
          <a:xfrm>
            <a:off x="136797" y="6547655"/>
            <a:ext cx="12100560" cy="30777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MY" dirty="0"/>
              <a:t>PROGRAM SCHEDULE                                                                                          SMART SERVICES OPERATORS</a:t>
            </a:r>
            <a:r>
              <a:rPr dirty="0"/>
              <a:t>                                                                            </a:t>
            </a:r>
            <a:r>
              <a:rPr lang="en-MY" dirty="0"/>
              <a:t>      </a:t>
            </a:r>
            <a:r>
              <a:rPr dirty="0"/>
              <a:t>Rev </a:t>
            </a:r>
            <a:r>
              <a:rPr lang="en-US" dirty="0"/>
              <a:t> Feb 25</a:t>
            </a:r>
            <a:r>
              <a:rPr lang="en-MY" dirty="0"/>
              <a:t> </a:t>
            </a:r>
            <a:r>
              <a:rPr dirty="0"/>
              <a:t>202</a:t>
            </a:r>
            <a:r>
              <a:rPr lang="en-US" dirty="0"/>
              <a:t>5</a:t>
            </a:r>
            <a:r>
              <a:rPr dirty="0"/>
              <a:t>                    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9;p1"/>
          <p:cNvSpPr/>
          <p:nvPr/>
        </p:nvSpPr>
        <p:spPr>
          <a:xfrm>
            <a:off x="0" y="6526023"/>
            <a:ext cx="12192000" cy="321817"/>
          </a:xfrm>
          <a:prstGeom prst="rect">
            <a:avLst/>
          </a:prstGeom>
          <a:solidFill>
            <a:srgbClr val="30318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lnSpc>
                <a:spcPct val="90000"/>
              </a:lnSpc>
              <a:defRPr sz="4000">
                <a:solidFill>
                  <a:srgbClr val="03C7C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4" name="TextBox 10"/>
          <p:cNvSpPr txBox="1"/>
          <p:nvPr/>
        </p:nvSpPr>
        <p:spPr>
          <a:xfrm>
            <a:off x="136797" y="6547655"/>
            <a:ext cx="12100560" cy="30777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MY" dirty="0"/>
              <a:t>PROGRAM SCHEDULE                                                                                          SMART SERVICES OPERATORS</a:t>
            </a:r>
            <a:r>
              <a:rPr dirty="0"/>
              <a:t>                                                                            </a:t>
            </a:r>
            <a:r>
              <a:rPr lang="en-MY" dirty="0"/>
              <a:t>      </a:t>
            </a:r>
            <a:r>
              <a:rPr dirty="0"/>
              <a:t>Rev </a:t>
            </a:r>
            <a:r>
              <a:rPr lang="en-US" dirty="0"/>
              <a:t> Feb 25</a:t>
            </a:r>
            <a:r>
              <a:rPr lang="en-MY" dirty="0"/>
              <a:t> </a:t>
            </a:r>
            <a:r>
              <a:rPr dirty="0"/>
              <a:t>202</a:t>
            </a:r>
            <a:r>
              <a:rPr lang="en-US" dirty="0"/>
              <a:t>5</a:t>
            </a:r>
            <a:r>
              <a:rPr dirty="0"/>
              <a:t>                    </a:t>
            </a:r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11"/>
          <a:srcRect r="22786" b="39486"/>
          <a:stretch>
            <a:fillRect/>
          </a:stretch>
        </p:blipFill>
        <p:spPr>
          <a:xfrm>
            <a:off x="-47431" y="99"/>
            <a:ext cx="1930020" cy="107899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9976" y="6180960"/>
            <a:ext cx="396002" cy="223521"/>
          </a:xfrm>
          <a:prstGeom prst="rect">
            <a:avLst/>
          </a:prstGeom>
          <a:solidFill>
            <a:srgbClr val="1264C3"/>
          </a:solidFill>
          <a:ln w="12700">
            <a:miter lim="400000"/>
          </a:ln>
        </p:spPr>
        <p:txBody>
          <a:bodyPr lIns="22859" tIns="22859" rIns="22859" bIns="22859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8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9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1pPr>
      <a:lvl2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2pPr>
      <a:lvl3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3pPr>
      <a:lvl4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4pPr>
      <a:lvl5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5pPr>
      <a:lvl6pPr marL="0" marR="0" indent="2286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6pPr>
      <a:lvl7pPr marL="0" marR="0" indent="2743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7pPr>
      <a:lvl8pPr marL="0" marR="0" indent="3200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8pPr>
      <a:lvl9pPr marL="0" marR="0" indent="3657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974EF-930E-D93A-BDE8-110A57D7A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3A93A3D4-9A76-8605-9E45-CB84A15D721F}"/>
              </a:ext>
            </a:extLst>
          </p:cNvPr>
          <p:cNvSpPr txBox="1">
            <a:spLocks/>
          </p:cNvSpPr>
          <p:nvPr/>
        </p:nvSpPr>
        <p:spPr>
          <a:xfrm>
            <a:off x="1471359" y="132955"/>
            <a:ext cx="9749928" cy="664027"/>
          </a:xfrm>
          <a:prstGeom prst="rect">
            <a:avLst/>
          </a:prstGeom>
        </p:spPr>
        <p:txBody>
          <a:bodyPr vert="horz" wrap="square" lIns="0" tIns="52069" rIns="0" bIns="0" rtlCol="0" anchor="ctr">
            <a:spAutoFit/>
          </a:bodyPr>
          <a:lstStyle>
            <a:lvl1pPr algn="l" defTabSz="91417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3335" marR="5080" lvl="0" indent="0" algn="ctr" defTabSz="914172" rtl="0" eaLnBrk="1" fontAlgn="auto" latinLnBrk="0" hangingPunct="1">
              <a:lnSpc>
                <a:spcPct val="90700"/>
              </a:lnSpc>
              <a:spcBef>
                <a:spcPts val="40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000" b="1" i="0" u="none" strike="noStrike" kern="1200" cap="none" spc="-5" normalizeH="0" baseline="0" noProof="0" dirty="0">
                <a:ln>
                  <a:noFill/>
                </a:ln>
                <a:solidFill>
                  <a:srgbClr val="153789"/>
                </a:solidFill>
                <a:effectLst/>
                <a:uLnTx/>
                <a:uFillTx/>
                <a:latin typeface="Georgia" panose="02040502050405020303" pitchFamily="18" charset="0"/>
                <a:cs typeface="Poppins" pitchFamily="2" charset="77"/>
                <a:sym typeface="Calibri" panose="020F0502020204030204"/>
              </a:rPr>
              <a:t>SMART SERVICES OPERATORS (SSO)</a:t>
            </a:r>
          </a:p>
          <a:p>
            <a:pPr marL="13335" marR="5080" lvl="0" indent="0" algn="ctr" defTabSz="914172" rtl="0" eaLnBrk="1" fontAlgn="auto" latinLnBrk="0" hangingPunct="1">
              <a:lnSpc>
                <a:spcPct val="90700"/>
              </a:lnSpc>
              <a:spcBef>
                <a:spcPts val="40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000" spc="-5" dirty="0">
                <a:solidFill>
                  <a:srgbClr val="C00000"/>
                </a:solidFill>
                <a:latin typeface="Georgia" panose="02040502050405020303" pitchFamily="18" charset="0"/>
                <a:cs typeface="Poppins" pitchFamily="2" charset="77"/>
              </a:rPr>
              <a:t>AUGUST</a:t>
            </a:r>
            <a:r>
              <a:rPr kumimoji="0" lang="en-MY" sz="20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eorgia" panose="02040502050405020303" pitchFamily="18" charset="0"/>
                <a:cs typeface="Poppins" pitchFamily="2" charset="77"/>
                <a:sym typeface="Calibri" panose="020F0502020204030204"/>
              </a:rPr>
              <a:t> 2025 </a:t>
            </a:r>
            <a:r>
              <a:rPr kumimoji="0" lang="en-MY" sz="2000" b="1" i="0" u="none" strike="noStrike" kern="1200" cap="none" spc="-5" normalizeH="0" baseline="0" noProof="0" dirty="0">
                <a:ln>
                  <a:noFill/>
                </a:ln>
                <a:solidFill>
                  <a:srgbClr val="153789"/>
                </a:solidFill>
                <a:effectLst/>
                <a:uLnTx/>
                <a:uFillTx/>
                <a:latin typeface="Georgia" panose="02040502050405020303" pitchFamily="18" charset="0"/>
                <a:cs typeface="Poppins" pitchFamily="2" charset="77"/>
                <a:sym typeface="Calibri" panose="020F0502020204030204"/>
              </a:rPr>
              <a:t>PROGRAMS &amp; ACTIVITIES</a:t>
            </a:r>
            <a:endParaRPr kumimoji="0" lang="en-MY" sz="2400" b="1" i="0" u="none" strike="noStrike" kern="1200" cap="none" spc="-5" normalizeH="0" baseline="0" noProof="0" dirty="0">
              <a:ln>
                <a:noFill/>
              </a:ln>
              <a:solidFill>
                <a:srgbClr val="153789"/>
              </a:solidFill>
              <a:effectLst/>
              <a:uLnTx/>
              <a:uFillTx/>
              <a:latin typeface="Georgia" panose="02040502050405020303" pitchFamily="18" charset="0"/>
              <a:cs typeface="Poppins" pitchFamily="2" charset="77"/>
              <a:sym typeface="Calibri" panose="020F0502020204030204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A5F02A9-8171-E1F7-1FF7-E63B12B1E8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545700"/>
              </p:ext>
            </p:extLst>
          </p:nvPr>
        </p:nvGraphicFramePr>
        <p:xfrm>
          <a:off x="88053" y="859132"/>
          <a:ext cx="12015894" cy="538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9547">
                  <a:extLst>
                    <a:ext uri="{9D8B030D-6E8A-4147-A177-3AD203B41FA5}">
                      <a16:colId xmlns:a16="http://schemas.microsoft.com/office/drawing/2014/main" val="2420266146"/>
                    </a:ext>
                  </a:extLst>
                </a:gridCol>
                <a:gridCol w="1750579">
                  <a:extLst>
                    <a:ext uri="{9D8B030D-6E8A-4147-A177-3AD203B41FA5}">
                      <a16:colId xmlns:a16="http://schemas.microsoft.com/office/drawing/2014/main" val="63969492"/>
                    </a:ext>
                  </a:extLst>
                </a:gridCol>
                <a:gridCol w="2308942">
                  <a:extLst>
                    <a:ext uri="{9D8B030D-6E8A-4147-A177-3AD203B41FA5}">
                      <a16:colId xmlns:a16="http://schemas.microsoft.com/office/drawing/2014/main" val="65988658"/>
                    </a:ext>
                  </a:extLst>
                </a:gridCol>
                <a:gridCol w="2308942">
                  <a:extLst>
                    <a:ext uri="{9D8B030D-6E8A-4147-A177-3AD203B41FA5}">
                      <a16:colId xmlns:a16="http://schemas.microsoft.com/office/drawing/2014/main" val="902598157"/>
                    </a:ext>
                  </a:extLst>
                </a:gridCol>
                <a:gridCol w="2308942">
                  <a:extLst>
                    <a:ext uri="{9D8B030D-6E8A-4147-A177-3AD203B41FA5}">
                      <a16:colId xmlns:a16="http://schemas.microsoft.com/office/drawing/2014/main" val="3330841717"/>
                    </a:ext>
                  </a:extLst>
                </a:gridCol>
                <a:gridCol w="2308942">
                  <a:extLst>
                    <a:ext uri="{9D8B030D-6E8A-4147-A177-3AD203B41FA5}">
                      <a16:colId xmlns:a16="http://schemas.microsoft.com/office/drawing/2014/main" val="1718567152"/>
                    </a:ext>
                  </a:extLst>
                </a:gridCol>
              </a:tblGrid>
              <a:tr h="412775">
                <a:tc>
                  <a:txBody>
                    <a:bodyPr/>
                    <a:lstStyle/>
                    <a:p>
                      <a:r>
                        <a:rPr lang="en-MY" sz="1000" b="1" dirty="0"/>
                        <a:t>SSO PROGRAMS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WEEK AUG 01 - 03</a:t>
                      </a:r>
                      <a:endParaRPr lang="en-MY" sz="1000" b="1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000" b="1" dirty="0"/>
                        <a:t>WEEK AUG 04 - 10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000" b="1" dirty="0"/>
                        <a:t>WEEK AUG 11 - 17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000" b="1" dirty="0"/>
                        <a:t>WEEK AUG 18 -24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000" b="1" dirty="0"/>
                        <a:t>WEEK AUG 25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 – 31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195746"/>
                  </a:ext>
                </a:extLst>
              </a:tr>
              <a:tr h="381308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USAHAWAN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MY" sz="9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06/08: COHORT 4: VIDEO PRA LATIHAN - PEMASARAN &amp; OPERASI</a:t>
                      </a:r>
                      <a:endParaRPr lang="en-MY" sz="9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14/08: COHORT 4: WEBINAR - PEMASARAN &amp; OPERASI PERNIAGAAN</a:t>
                      </a:r>
                      <a:endParaRPr lang="en-MY" sz="9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19/08: COHORT 4: PODCAST HER - WANITA BIJAK MENDOMINASI</a:t>
                      </a:r>
                      <a:endParaRPr lang="en-MY" sz="9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26/08: COHORT 4: PODCAST HIM - TIPS SOCIAL MEDIA-POSTING SEMPOI</a:t>
                      </a:r>
                      <a:endParaRPr lang="en-US" sz="9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484389"/>
                  </a:ext>
                </a:extLst>
              </a:tr>
              <a:tr h="428936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KIDVENTURE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MY" sz="9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/>
                        <a:t>09/8: COHORT 4: WEBINAR –  PELAN PERNIAGAAN PERTAMA SAYA</a:t>
                      </a:r>
                      <a:endParaRPr lang="en-MY" sz="9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dirty="0"/>
                        <a:t>11/8: COHORT 4: VIDEO PELAN PERNIAGAAN PERTAMA SAYA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23/8: COHORT 4: WEBINAR - PERANCANGAN KEWANGAN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900" b="1" dirty="0">
                          <a:solidFill>
                            <a:srgbClr val="7030A0"/>
                          </a:solidFill>
                        </a:rPr>
                        <a:t>25/8: COHORT 5: VIDEO PELAN PERNIAGAAN PERTAMA SAYA </a:t>
                      </a:r>
                      <a:endParaRPr lang="en-US" sz="9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477820"/>
                  </a:ext>
                </a:extLst>
              </a:tr>
              <a:tr h="523907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E-SPORTS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----------------------------------------------------------------------------------------------------------------------NADI PRELIMINARY TOURNAMENT --------------------------------------------------------------------------------------------------------------------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799763" algn="l"/>
                        </a:tabLst>
                        <a:defRPr/>
                      </a:pPr>
                      <a:r>
                        <a:rPr kumimoji="0" lang="en-MY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NATIONAL LEVEL TOURNAMENT (TBA); WEBINAR: </a:t>
                      </a:r>
                      <a:r>
                        <a:rPr kumimoji="0" lang="en-MY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TVET/SKM CAREER PATHWAYS (TBA)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MY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E178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CLASSES (08 – 10, 15 - 17): AWARENESS</a:t>
                      </a:r>
                      <a:r>
                        <a:rPr kumimoji="0" lang="en-MY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        </a:t>
                      </a:r>
                      <a:r>
                        <a:rPr kumimoji="0" lang="en-MY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                 </a:t>
                      </a:r>
                      <a:r>
                        <a:rPr kumimoji="0" lang="en-MY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CLASSES (22-24, 29-31): CERTIFICATE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8418"/>
                  </a:ext>
                </a:extLst>
              </a:tr>
              <a:tr h="381023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 err="1"/>
                        <a:t>DiLea</a:t>
                      </a:r>
                      <a:endParaRPr lang="en-MY" sz="10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/>
                      <a:r>
                        <a:rPr kumimoji="0" lang="en-MY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ULANGKAJI &amp; WEBINAR                       OPEN TUITION, HARI KOKURIKULUM,                    GUIDANCE TUITION, OPEN TUITION, HARI             OPEN TUITION, HARI KOKURIKULUM,                      ULANGKAJI, HARI KOKURIKULUM, OPEN</a:t>
                      </a:r>
                    </a:p>
                    <a:p>
                      <a:pPr algn="l"/>
                      <a:r>
                        <a:rPr kumimoji="0" lang="en-MY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                                                                   GUIDANCE TUITION                                                     KOKURIKULUM, WEBINAR, ULANGKAJI                  </a:t>
                      </a:r>
                      <a:r>
                        <a:rPr kumimoji="0" lang="en-MY" sz="9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ULANGKAJI</a:t>
                      </a:r>
                      <a:r>
                        <a:rPr kumimoji="0" lang="en-MY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Roboto"/>
                        </a:rPr>
                        <a:t>, WEBINAR                                                   TUITION, PODCAST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741224"/>
                  </a:ext>
                </a:extLst>
              </a:tr>
              <a:tr h="381023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EKLASS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MY" sz="900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900" b="1" dirty="0"/>
                        <a:t>4/8 MODULE 1-2, 5/8 MODULE 3-4,</a:t>
                      </a:r>
                    </a:p>
                    <a:p>
                      <a:pPr algn="l"/>
                      <a:r>
                        <a:rPr lang="en-MY" sz="900" b="1" dirty="0"/>
                        <a:t>6/8 MODULE 1-2, 7/8 MODULE 3-4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900" b="1" dirty="0"/>
                        <a:t>11/8 MODULE 1-2, 12/8 MODULE 3-4,</a:t>
                      </a:r>
                    </a:p>
                    <a:p>
                      <a:pPr algn="l"/>
                      <a:r>
                        <a:rPr lang="en-MY" sz="900" b="1" dirty="0"/>
                        <a:t>13/8 MODULE 1-2, 14/8 MODULE 3-4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900" b="1" dirty="0"/>
                        <a:t>18/8 MODULE 1-2, 19/8 MODULE 3-4,</a:t>
                      </a:r>
                    </a:p>
                    <a:p>
                      <a:pPr algn="l"/>
                      <a:r>
                        <a:rPr lang="en-MY" sz="900" b="1" dirty="0"/>
                        <a:t>20/8 MODULE 1-2, 21/8 MODULE 3-4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900" b="1" dirty="0"/>
                        <a:t>25/8 MODULE 1-2, 26/8 MODULE 3-4,</a:t>
                      </a:r>
                    </a:p>
                    <a:p>
                      <a:pPr algn="l"/>
                      <a:r>
                        <a:rPr lang="en-MY" sz="900" b="1" dirty="0"/>
                        <a:t>27/8 MODULE 1-2, 28/8 MODULE 3-4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570494"/>
                  </a:ext>
                </a:extLst>
              </a:tr>
              <a:tr h="381023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MAHIR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MY" sz="900" b="1" dirty="0">
                          <a:solidFill>
                            <a:schemeClr val="tx1"/>
                          </a:solidFill>
                        </a:rPr>
                        <a:t>DAILY LIVE CLASS – 20 CLASSES PER WEEK (5 CLASS FOR MASAK &amp; JAHIT, 4 CLASS FOR FOTO, 3 CLASS FOR BAIKI GAJET &amp; PERTANIAN PINTAR)</a:t>
                      </a:r>
                      <a:br>
                        <a:rPr lang="en-MY" sz="9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en-MY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MAHIR SHORT LEARNING SERIES (DATE: TBC) </a:t>
                      </a:r>
                      <a:endParaRPr lang="en-MY" sz="9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739478"/>
                  </a:ext>
                </a:extLst>
              </a:tr>
              <a:tr h="523907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TINY TECHIES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MY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2/8  (Primary – </a:t>
                      </a:r>
                      <a:r>
                        <a:rPr lang="en-MY" sz="9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micro:bit</a:t>
                      </a:r>
                      <a:r>
                        <a:rPr lang="en-MY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MY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9/8  Unboxing Kits (Primary - </a:t>
                      </a:r>
                      <a:r>
                        <a:rPr lang="en-MY" sz="9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Robotik</a:t>
                      </a:r>
                      <a:r>
                        <a:rPr lang="en-MY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  <a:p>
                      <a:pPr marL="0" indent="0" algn="l">
                        <a:spcBef>
                          <a:spcPts val="6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MY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10/8 Unboxing Kits (Secondary - Innovation)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MY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 – 14/8 Regional Bootcamps &amp; Competitions (Central &amp; Southern)</a:t>
                      </a:r>
                    </a:p>
                    <a:p>
                      <a:pPr marL="0" indent="0" algn="l"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MY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17/8 @ 10am (Secondary – HTML)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MY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 – 21/8 Regional Bootcamps &amp; Competitions (Northern)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MY" sz="9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27 - 29/8 Regional Bootcamps &amp; Competitions (Eastern)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486477"/>
                  </a:ext>
                </a:extLst>
              </a:tr>
              <a:tr h="254015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CYBERSECURITY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MY" sz="9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MY" sz="9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dirty="0">
                          <a:solidFill>
                            <a:schemeClr val="tx1"/>
                          </a:solidFill>
                        </a:rPr>
                        <a:t>WEBINAR 14/8/2025 3pm – 4:30pm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MY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WEBINAR 28/8/2024 3PM-4:30PM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135309"/>
                  </a:ext>
                </a:extLst>
              </a:tr>
              <a:tr h="412775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WELLBEING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MY" sz="1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NADI-CARE: Health Advocacy via Webinar(Live – every Tuesday &amp; Friday), Podcast (every Thursday) and Exercise (every Saturday). </a:t>
                      </a:r>
                    </a:p>
                    <a:p>
                      <a:pPr algn="ctr"/>
                      <a:r>
                        <a:rPr lang="en-MY" sz="1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NADI-</a:t>
                      </a:r>
                      <a:r>
                        <a:rPr lang="en-MY" sz="10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FlourisHER</a:t>
                      </a:r>
                      <a:r>
                        <a:rPr lang="en-MY" sz="1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&amp; NADI-</a:t>
                      </a:r>
                      <a:r>
                        <a:rPr lang="en-MY" sz="10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MenWell</a:t>
                      </a:r>
                      <a:r>
                        <a:rPr lang="en-MY" sz="1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: Self-screening at NADI and Medical Outreach (REACH) in Sarawak and Negeri Sembilan</a:t>
                      </a:r>
                      <a:endParaRPr lang="en-MY" sz="9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180986"/>
                  </a:ext>
                </a:extLst>
              </a:tr>
              <a:tr h="666790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AWARENESS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MY" sz="9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MY" sz="9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MY" sz="9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/>
                        <a:t>20/8:  </a:t>
                      </a:r>
                      <a:r>
                        <a:rPr lang="en-MY" sz="900" b="1" baseline="0" dirty="0">
                          <a:solidFill>
                            <a:srgbClr val="7030A0"/>
                          </a:solidFill>
                        </a:rPr>
                        <a:t>BULI SIBER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baseline="0" dirty="0">
                          <a:solidFill>
                            <a:srgbClr val="7030A0"/>
                          </a:solidFill>
                        </a:rPr>
                        <a:t>            SKAM PEMBELIAN DALAM TALIAN</a:t>
                      </a:r>
                      <a:endParaRPr lang="en-MY" sz="900" b="1" dirty="0">
                        <a:solidFill>
                          <a:srgbClr val="7030A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/>
                        <a:t>KIS – Cyber Bully (7-12 </a:t>
                      </a:r>
                      <a:r>
                        <a:rPr lang="en-US" sz="900" b="1" dirty="0" err="1"/>
                        <a:t>T</a:t>
                      </a:r>
                      <a:r>
                        <a:rPr lang="en-US" sz="900" b="1" baseline="0" dirty="0" err="1"/>
                        <a:t>ahun</a:t>
                      </a:r>
                      <a:r>
                        <a:rPr lang="en-US" sz="900" b="1" baseline="0" dirty="0"/>
                        <a:t>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/>
                        <a:t>KIS – Shopping Scam (13</a:t>
                      </a:r>
                      <a:r>
                        <a:rPr lang="en-MY" sz="9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900" b="1" baseline="0" dirty="0" err="1"/>
                        <a:t>Tahun</a:t>
                      </a:r>
                      <a:r>
                        <a:rPr lang="en-US" sz="900" b="1" baseline="0" dirty="0"/>
                        <a:t> </a:t>
                      </a:r>
                      <a:r>
                        <a:rPr lang="en-US" sz="900" b="1" baseline="0" dirty="0" err="1"/>
                        <a:t>keatas</a:t>
                      </a:r>
                      <a:r>
                        <a:rPr lang="en-US" sz="900" b="1" baseline="0" dirty="0"/>
                        <a:t>) - </a:t>
                      </a:r>
                      <a:r>
                        <a:rPr lang="en-MY" sz="900" b="1" baseline="0" dirty="0">
                          <a:solidFill>
                            <a:srgbClr val="7030A0"/>
                          </a:solidFill>
                        </a:rPr>
                        <a:t>                   </a:t>
                      </a:r>
                      <a:endParaRPr lang="en-MY" sz="9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baseline="0" dirty="0">
                          <a:solidFill>
                            <a:srgbClr val="7030A0"/>
                          </a:solidFill>
                        </a:rPr>
                        <a:t> BULI SIBER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baseline="0" dirty="0">
                          <a:solidFill>
                            <a:srgbClr val="7030A0"/>
                          </a:solidFill>
                        </a:rPr>
                        <a:t>SKAM PEMBELIAN DALAM TALIAN</a:t>
                      </a:r>
                      <a:endParaRPr lang="en-MY" sz="9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065464"/>
                  </a:ext>
                </a:extLst>
              </a:tr>
              <a:tr h="381023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GOVERNMENT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dirty="0">
                          <a:solidFill>
                            <a:srgbClr val="004E9A"/>
                          </a:solidFill>
                        </a:rPr>
                        <a:t>02/8: PROGRAMME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dirty="0">
                          <a:solidFill>
                            <a:srgbClr val="004E9A"/>
                          </a:solidFill>
                        </a:rPr>
                        <a:t>11AM-12PM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MY" sz="900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dirty="0">
                          <a:solidFill>
                            <a:srgbClr val="004E9A"/>
                          </a:solidFill>
                        </a:rPr>
                        <a:t>16/8: PROGRAMME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dirty="0">
                          <a:solidFill>
                            <a:srgbClr val="004E9A"/>
                          </a:solidFill>
                        </a:rPr>
                        <a:t>11AM-12PM</a:t>
                      </a:r>
                      <a:endParaRPr lang="en-MY" sz="900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MY" sz="1000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dirty="0">
                          <a:solidFill>
                            <a:srgbClr val="004E9A"/>
                          </a:solidFill>
                        </a:rPr>
                        <a:t>30/08: PROGRAMME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dirty="0">
                          <a:solidFill>
                            <a:srgbClr val="004E9A"/>
                          </a:solidFill>
                        </a:rPr>
                        <a:t>11AM-12PM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709164"/>
                  </a:ext>
                </a:extLst>
              </a:tr>
              <a:tr h="254015"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KEY EVENTS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MY" sz="900" b="1" dirty="0">
                        <a:solidFill>
                          <a:srgbClr val="004E9A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900" b="1" dirty="0"/>
                        <a:t>PMR: KELANTAN (07-09/8)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MY" sz="900" b="1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000" b="1" dirty="0"/>
                        <a:t>PMR: NEGERI SEMBILAN (22-24/8)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MY" sz="900" b="1" dirty="0">
                        <a:solidFill>
                          <a:srgbClr val="004E9A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45982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7AA962B-5289-9B3B-D5AE-EAE9D361CA39}"/>
              </a:ext>
            </a:extLst>
          </p:cNvPr>
          <p:cNvSpPr txBox="1"/>
          <p:nvPr/>
        </p:nvSpPr>
        <p:spPr>
          <a:xfrm>
            <a:off x="1733342" y="6241654"/>
            <a:ext cx="10533165" cy="27699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defRPr/>
            </a:pPr>
            <a:r>
              <a:rPr kumimoji="0" lang="en-MY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 panose="020F0502020204030204"/>
              </a:rPr>
              <a:t>AAA: PROGRAM KPI </a:t>
            </a:r>
            <a:r>
              <a:rPr lang="en-MY" sz="1200" b="1" dirty="0">
                <a:latin typeface="Calibri"/>
                <a:ea typeface="Calibri"/>
                <a:cs typeface="Calibri"/>
              </a:rPr>
              <a:t>PARTICIPANTS</a:t>
            </a:r>
            <a:r>
              <a:rPr kumimoji="0" lang="en-MY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 panose="020F0502020204030204"/>
              </a:rPr>
              <a:t>     </a:t>
            </a:r>
            <a:r>
              <a:rPr lang="en-MY" sz="1200" b="1" dirty="0">
                <a:solidFill>
                  <a:srgbClr val="0070C0"/>
                </a:solidFill>
              </a:rPr>
              <a:t>BBB:  FOR NADI ENGAGEMENT</a:t>
            </a:r>
            <a:r>
              <a:rPr lang="en-MY" sz="1200" b="1" dirty="0">
                <a:solidFill>
                  <a:srgbClr val="C00000"/>
                </a:solidFill>
              </a:rPr>
              <a:t>     </a:t>
            </a:r>
            <a:r>
              <a:rPr kumimoji="0" lang="en-MY" sz="12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 panose="020F0502020204030204"/>
              </a:rPr>
              <a:t>CCC:  BOTH  A &amp; B  TYPICALLY A SUB MODULE OF PROGRAM KPI</a:t>
            </a:r>
          </a:p>
        </p:txBody>
      </p:sp>
    </p:spTree>
    <p:extLst>
      <p:ext uri="{BB962C8B-B14F-4D97-AF65-F5344CB8AC3E}">
        <p14:creationId xmlns:p14="http://schemas.microsoft.com/office/powerpoint/2010/main" val="28570809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14422</TotalTime>
  <Words>516</Words>
  <Application>Microsoft Office PowerPoint</Application>
  <PresentationFormat>Widescreen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Canva Sans Bold</vt:lpstr>
      <vt:lpstr>Century Gothic</vt:lpstr>
      <vt:lpstr>Georgia</vt:lpstr>
      <vt:lpstr>Roboto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Aimi Nadia</dc:creator>
  <cp:lastModifiedBy>Hashim Muhammad</cp:lastModifiedBy>
  <cp:revision>120</cp:revision>
  <cp:lastPrinted>2025-05-21T07:57:45Z</cp:lastPrinted>
  <dcterms:created xsi:type="dcterms:W3CDTF">2024-12-07T02:22:00Z</dcterms:created>
  <dcterms:modified xsi:type="dcterms:W3CDTF">2025-07-18T09:05:53Z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31BA41D74B6646D0A0FE0C067BC106C8_12</vt:lpwstr>
  </property>
  <property fmtid="{D5CDD505-2E9C-101B-9397-08002B2CF9AE}" pid="3" name="KSOProductBuildVer">
    <vt:lpwstr>1033-12.2.0.18639</vt:lpwstr>
  </property>
</Properties>
</file>